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26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8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193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905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220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019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080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1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2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5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83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66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56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9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173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06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CDB9-2424-4B11-A862-3D963C139502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629C013-F1E4-47DD-8711-F833EF443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08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3385" y="1411096"/>
            <a:ext cx="10626564" cy="31927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6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6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едином орфографическом режиме</a:t>
            </a:r>
            <a:endParaRPr lang="ru-RU" sz="6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80131" y="5249008"/>
            <a:ext cx="3851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читель начальных классов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Крючкова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82915" y="290146"/>
            <a:ext cx="4097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«Лицей 6»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2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0446" y="1210969"/>
            <a:ext cx="767568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Тетради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обучающихся, в которых выполняются классные и домашние работы проверяются учителями начальных классов и учителями – предметниками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целью установить: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наличие работ,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качество выполняемых заданий, подлежащих оцениванию,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ошибки, допускаемые учащимися, для  принятия мер по  их устранению.</a:t>
            </a:r>
            <a:endParaRPr lang="ru-R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148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13925"/>
              </p:ext>
            </p:extLst>
          </p:nvPr>
        </p:nvGraphicFramePr>
        <p:xfrm>
          <a:off x="1907930" y="1160586"/>
          <a:ext cx="8959361" cy="3938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1109">
                  <a:extLst>
                    <a:ext uri="{9D8B030D-6E8A-4147-A177-3AD203B41FA5}">
                      <a16:colId xmlns:a16="http://schemas.microsoft.com/office/drawing/2014/main" val="2621355466"/>
                    </a:ext>
                  </a:extLst>
                </a:gridCol>
                <a:gridCol w="4078252">
                  <a:extLst>
                    <a:ext uri="{9D8B030D-6E8A-4147-A177-3AD203B41FA5}">
                      <a16:colId xmlns:a16="http://schemas.microsoft.com/office/drawing/2014/main" val="3572010757"/>
                    </a:ext>
                  </a:extLst>
                </a:gridCol>
              </a:tblGrid>
              <a:tr h="1167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  классы</a:t>
                      </a:r>
                      <a:endParaRPr lang="ru-RU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предметы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1-4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2888481"/>
                  </a:ext>
                </a:extLst>
              </a:tr>
              <a:tr h="692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Каждый урок 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5244533"/>
                  </a:ext>
                </a:extLst>
              </a:tr>
              <a:tr h="692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2836273"/>
                  </a:ext>
                </a:extLst>
              </a:tr>
              <a:tr h="692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Каждый урок 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7347755"/>
                  </a:ext>
                </a:extLst>
              </a:tr>
              <a:tr h="692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Окружающий мир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7276701"/>
                  </a:ext>
                </a:extLst>
              </a:tr>
            </a:tbl>
          </a:graphicData>
        </a:graphic>
      </p:graphicFrame>
      <p:sp>
        <p:nvSpPr>
          <p:cNvPr id="6" name="Line 4"/>
          <p:cNvSpPr>
            <a:spLocks noChangeShapeType="1"/>
          </p:cNvSpPr>
          <p:nvPr/>
        </p:nvSpPr>
        <p:spPr bwMode="auto">
          <a:xfrm flipH="1" flipV="1">
            <a:off x="2361464" y="2120409"/>
            <a:ext cx="4241558" cy="7282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2317017" y="2158512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6719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424" y="1265735"/>
            <a:ext cx="1119260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 помечает ошибки следующим образом: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подчёркивает ошибку,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зачёркивает ошибку,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подписывает правильный ответ,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выносит поясняющие пометки на поля: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«галочка» - пунктуационная ошибка,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«палочка» - орфографическая ошибка,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Г – грамматические ошибки,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«зет» - оформление нового абзаца,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Ф – «эф» - фактическая ошибка,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Р – «эр» -речевая ошибка.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0793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9861" y="96716"/>
            <a:ext cx="972429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введения единого орфографического режима в общеобразовательном учреждении: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-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воспитания у обучающихся бережного отношения к русскому языку как национальному достоянию народов России;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-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качества школьного воспитания.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введения единого орфографического режима в общеобразовательном учреждении: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-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орфографической и пунктуационной грамотности учащихся и педагогических работников;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-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речевой культуры обучающихся общими усилиями педагогических работников общеобразовательного учреждения;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-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эстетическое воспитание школьников, привитие эстетического вкуса;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-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морально-этических норм поведения обучающихся через овладение ими культурой речи.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80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97977" y="103138"/>
            <a:ext cx="1010236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Предусматриваются следующие типы письменных работ в тетради: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классная работа,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домашняя работа,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контрольная работа,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творческая работа (формы: сочинение, изложение, эссе, рецензия и т.д.),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лабораторная, практическая  работа.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соответствие с этим тетради могут делиться по назначению: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рабочие тетради (для классных и домашних работ),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тетради для контрольных работ,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тетради для творческих работ,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тетради для лабораторных и практических  работ.</a:t>
            </a:r>
            <a:endParaRPr lang="ru-R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217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680906"/>
              </p:ext>
            </p:extLst>
          </p:nvPr>
        </p:nvGraphicFramePr>
        <p:xfrm>
          <a:off x="1261551" y="5134707"/>
          <a:ext cx="10058401" cy="764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7539">
                  <a:extLst>
                    <a:ext uri="{9D8B030D-6E8A-4147-A177-3AD203B41FA5}">
                      <a16:colId xmlns:a16="http://schemas.microsoft.com/office/drawing/2014/main" val="323128762"/>
                    </a:ext>
                  </a:extLst>
                </a:gridCol>
                <a:gridCol w="1756095">
                  <a:extLst>
                    <a:ext uri="{9D8B030D-6E8A-4147-A177-3AD203B41FA5}">
                      <a16:colId xmlns:a16="http://schemas.microsoft.com/office/drawing/2014/main" val="1435970340"/>
                    </a:ext>
                  </a:extLst>
                </a:gridCol>
                <a:gridCol w="2132327">
                  <a:extLst>
                    <a:ext uri="{9D8B030D-6E8A-4147-A177-3AD203B41FA5}">
                      <a16:colId xmlns:a16="http://schemas.microsoft.com/office/drawing/2014/main" val="1043268175"/>
                    </a:ext>
                  </a:extLst>
                </a:gridCol>
                <a:gridCol w="1645748">
                  <a:extLst>
                    <a:ext uri="{9D8B030D-6E8A-4147-A177-3AD203B41FA5}">
                      <a16:colId xmlns:a16="http://schemas.microsoft.com/office/drawing/2014/main" val="1500068129"/>
                    </a:ext>
                  </a:extLst>
                </a:gridCol>
                <a:gridCol w="2036692">
                  <a:extLst>
                    <a:ext uri="{9D8B030D-6E8A-4147-A177-3AD203B41FA5}">
                      <a16:colId xmlns:a16="http://schemas.microsoft.com/office/drawing/2014/main" val="2570625798"/>
                    </a:ext>
                  </a:extLst>
                </a:gridCol>
              </a:tblGrid>
              <a:tr h="7649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24 - 48 листов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80118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62869"/>
              </p:ext>
            </p:extLst>
          </p:nvPr>
        </p:nvGraphicFramePr>
        <p:xfrm>
          <a:off x="1261551" y="904877"/>
          <a:ext cx="10058400" cy="4306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7539">
                  <a:extLst>
                    <a:ext uri="{9D8B030D-6E8A-4147-A177-3AD203B41FA5}">
                      <a16:colId xmlns:a16="http://schemas.microsoft.com/office/drawing/2014/main" val="3160527834"/>
                    </a:ext>
                  </a:extLst>
                </a:gridCol>
                <a:gridCol w="1756095">
                  <a:extLst>
                    <a:ext uri="{9D8B030D-6E8A-4147-A177-3AD203B41FA5}">
                      <a16:colId xmlns:a16="http://schemas.microsoft.com/office/drawing/2014/main" val="1391213967"/>
                    </a:ext>
                  </a:extLst>
                </a:gridCol>
                <a:gridCol w="2132326">
                  <a:extLst>
                    <a:ext uri="{9D8B030D-6E8A-4147-A177-3AD203B41FA5}">
                      <a16:colId xmlns:a16="http://schemas.microsoft.com/office/drawing/2014/main" val="3600324256"/>
                    </a:ext>
                  </a:extLst>
                </a:gridCol>
                <a:gridCol w="1645748">
                  <a:extLst>
                    <a:ext uri="{9D8B030D-6E8A-4147-A177-3AD203B41FA5}">
                      <a16:colId xmlns:a16="http://schemas.microsoft.com/office/drawing/2014/main" val="2982965999"/>
                    </a:ext>
                  </a:extLst>
                </a:gridCol>
                <a:gridCol w="2036692">
                  <a:extLst>
                    <a:ext uri="{9D8B030D-6E8A-4147-A177-3AD203B41FA5}">
                      <a16:colId xmlns:a16="http://schemas.microsoft.com/office/drawing/2014/main" val="4010819720"/>
                    </a:ext>
                  </a:extLst>
                </a:gridCol>
              </a:tblGrid>
              <a:tr h="15832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типы тетрадей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 тетрадь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Тетрадь для контрольных работ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Тетрадь для творческих работ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Тетрадь для лабораторных,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практических работ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2487188"/>
                  </a:ext>
                </a:extLst>
              </a:tr>
              <a:tr h="791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(начальная школа)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листов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листов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8202719"/>
                  </a:ext>
                </a:extLst>
              </a:tr>
              <a:tr h="791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(начальная школа)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листов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листов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3840280"/>
                  </a:ext>
                </a:extLst>
              </a:tr>
              <a:tr h="10631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Окружающий мир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(начальная школа)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2520740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008438" y="2928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Line 1"/>
          <p:cNvSpPr>
            <a:spLocks noChangeShapeType="1"/>
          </p:cNvSpPr>
          <p:nvPr/>
        </p:nvSpPr>
        <p:spPr bwMode="auto">
          <a:xfrm>
            <a:off x="1261550" y="904876"/>
            <a:ext cx="2483363" cy="154304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1183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8415" y="983224"/>
            <a:ext cx="8414238" cy="4520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ТЕТРАДЬ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для___________________________________________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(назначение: контрольных работ, творческих и т.п.)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__________________________________________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(название предмета)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учении (ка,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цы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______ класса МБОУ «ЛИЦЕЙ № 6»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Ф.И. в родительном падеже) 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4402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5989" y="1681867"/>
            <a:ext cx="9190161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 тетрадях по русскому языку в 1-3 классах и математике  в 1-4 классах в соответствии с образцом : </a:t>
            </a:r>
            <a:r>
              <a:rPr lang="ru-RU" sz="3200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мая </a:t>
            </a:r>
            <a:endParaRPr lang="ru-RU" sz="3200" b="1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 тетрадях по русскому языку  – прописью по центру в 4-11 классах: </a:t>
            </a:r>
            <a:r>
              <a:rPr lang="ru-RU" sz="3200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Двадцать четвёртое </a:t>
            </a:r>
            <a:r>
              <a:rPr lang="ru-RU" sz="3200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endParaRPr lang="ru-RU" sz="3200" b="1" u="sng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3748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23393" y="1318344"/>
            <a:ext cx="7640515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математике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начинать писать с самой верхней полной клетки, между домашней и классной работой пропускать 4 клетки;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 русскому языку – начинать писать со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второй строчки, строчки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 одной работы не пропускаются, между домашней и классной работой – оставляются 2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строчки,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 каждой новой работы начинается с красной строки.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134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0346" y="319748"/>
            <a:ext cx="8792308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столбики слова выписываются с маленькой буквы, запятые не ставятся.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строчку слова выписываются следующим образом: первое с прописной, остальные со строчной буквы, запятая ставится, в конце точка.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Словосочетания пишутся с маленькой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буквы, каждое с новой строки.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Спряжение глаголов обозначается римскими цифрами, склонение – арабскими цифрами.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 существительных обозначается маленькими буквами (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виды разбора выполняются так, как указано в учебниках.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3415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5247" y="191443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Недопустимо:</a:t>
            </a:r>
            <a:endParaRPr lang="ru-RU" sz="2800" b="1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  использование корректора,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  заключение ошибки в знак «скобки»,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  перечёркивание ошибки несколько раз.</a:t>
            </a:r>
            <a:endParaRPr lang="ru-R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7807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632</Words>
  <Application>Microsoft Office PowerPoint</Application>
  <PresentationFormat>Широкоэкранный</PresentationFormat>
  <Paragraphs>111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SymbolMT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23</cp:revision>
  <dcterms:created xsi:type="dcterms:W3CDTF">2021-03-22T13:21:34Z</dcterms:created>
  <dcterms:modified xsi:type="dcterms:W3CDTF">2021-03-23T13:05:38Z</dcterms:modified>
</cp:coreProperties>
</file>